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core.xml" Type="http://schemas.openxmlformats.org/package/2006/relationships/metadata/core-properties"/>
<Relationship Id="rId3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lay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">
          <p15:clr>
            <a:srgbClr val="9AA0A6"/>
          </p15:clr>
        </p15:guide>
        <p15:guide id="2" pos="227">
          <p15:clr>
            <a:srgbClr val="9AA0A6"/>
          </p15:clr>
        </p15:guide>
        <p15:guide id="3" pos="5533">
          <p15:clr>
            <a:srgbClr val="9AA0A6"/>
          </p15:clr>
        </p15:guide>
        <p15:guide id="4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14" y="77"/>
      </p:cViewPr>
      <p:guideLst>
        <p:guide orient="horz" pos="907"/>
        <p:guide pos="227"/>
        <p:guide pos="55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10" Target="slides/slide8.xml" Type="http://schemas.openxmlformats.org/officeDocument/2006/relationships/slide"/>
<Relationship Id="rId11" Target="slides/slide9.xml" Type="http://schemas.openxmlformats.org/officeDocument/2006/relationships/slide"/>
<Relationship Id="rId12" Target="slides/slide10.xml" Type="http://schemas.openxmlformats.org/officeDocument/2006/relationships/slide"/>
<Relationship Id="rId13" Target="slides/slide11.xml" Type="http://schemas.openxmlformats.org/officeDocument/2006/relationships/slide"/>
<Relationship Id="rId14" Target="slides/slide12.xml" Type="http://schemas.openxmlformats.org/officeDocument/2006/relationships/slide"/>
<Relationship Id="rId15" Target="notesMasters/notesMaster1.xml" Type="http://schemas.openxmlformats.org/officeDocument/2006/relationships/notesMaster"/>
<Relationship Id="rId16" Target="fonts/font1.fntdata" Type="http://schemas.openxmlformats.org/officeDocument/2006/relationships/font"/>
<Relationship Id="rId17" Target="fonts/font2.fntdata" Type="http://schemas.openxmlformats.org/officeDocument/2006/relationships/font"/>
<Relationship Id="rId18" Target="fonts/font3.fntdata" Type="http://schemas.openxmlformats.org/officeDocument/2006/relationships/font"/>
<Relationship Id="rId19" Target="fonts/font4.fntdata" Type="http://schemas.openxmlformats.org/officeDocument/2006/relationships/font"/>
<Relationship Id="rId2" Target="slideMasters/slideMaster2.xml" Type="http://schemas.openxmlformats.org/officeDocument/2006/relationships/slideMaster"/>
<Relationship Id="rId20" Target="fonts/font5.fntdata" Type="http://schemas.openxmlformats.org/officeDocument/2006/relationships/font"/>
<Relationship Id="rId21" Target="fonts/font6.fntdata" Type="http://schemas.openxmlformats.org/officeDocument/2006/relationships/font"/>
<Relationship Id="rId22" Target="presProps.xml" Type="http://schemas.openxmlformats.org/officeDocument/2006/relationships/presProps"/>
<Relationship Id="rId23" Target="viewProps.xml" Type="http://schemas.openxmlformats.org/officeDocument/2006/relationships/viewProps"/>
<Relationship Id="rId24" Target="theme/theme1.xml" Type="http://schemas.openxmlformats.org/officeDocument/2006/relationships/theme"/>
<Relationship Id="rId25" Target="tableStyles.xml" Type="http://schemas.openxmlformats.org/officeDocument/2006/relationships/tableStyles"/>
<Relationship Id="rId3" Target="slides/slide1.xml" Type="http://schemas.openxmlformats.org/officeDocument/2006/relationships/slide"/>
<Relationship Id="rId4" Target="slides/slide2.xml" Type="http://schemas.openxmlformats.org/officeDocument/2006/relationships/slide"/>
<Relationship Id="rId5" Target="slides/slide3.xml" Type="http://schemas.openxmlformats.org/officeDocument/2006/relationships/slide"/>
<Relationship Id="rId6" Target="slides/slide4.xml" Type="http://schemas.openxmlformats.org/officeDocument/2006/relationships/slide"/>
<Relationship Id="rId7" Target="slides/slide5.xml" Type="http://schemas.openxmlformats.org/officeDocument/2006/relationships/slide"/>
<Relationship Id="rId8" Target="slides/slide6.xml" Type="http://schemas.openxmlformats.org/officeDocument/2006/relationships/slide"/>
<Relationship Id="rId9" Target="slides/slide7.xml" Type="http://schemas.openxmlformats.org/officeDocument/2006/relationships/slide"/>
</Relationships>

</file>

<file path=ppt/notesMasters/_rels/notesMaster1.xml.rels><?xml version="1.0" encoding="UTF-8" standalone="no"?>
<Relationships xmlns="http://schemas.openxmlformats.org/package/2006/relationships">
<Relationship Id="rId1" Target="../theme/theme3.xml" Type="http://schemas.openxmlformats.org/officeDocument/2006/relationships/theme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.xml" Type="http://schemas.openxmlformats.org/officeDocument/2006/relationships/slide"/>
</Relationships>

</file>

<file path=ppt/notesSlides/_rels/notesSlide1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0.xml" Type="http://schemas.openxmlformats.org/officeDocument/2006/relationships/slide"/>
</Relationships>

</file>

<file path=ppt/notesSlides/_rels/notesSlide1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1.xml" Type="http://schemas.openxmlformats.org/officeDocument/2006/relationships/slide"/>
</Relationships>

</file>

<file path=ppt/notesSlides/_rels/notesSlide1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2.xml" Type="http://schemas.openxmlformats.org/officeDocument/2006/relationships/slide"/>
</Relationships>

</file>

<file path=ppt/notesSlides/_rels/notesSlide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.xml" Type="http://schemas.openxmlformats.org/officeDocument/2006/relationships/slide"/>
</Relationships>

</file>

<file path=ppt/notesSlides/_rels/notesSlide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.xml" Type="http://schemas.openxmlformats.org/officeDocument/2006/relationships/slide"/>
</Relationships>

</file>

<file path=ppt/notesSlides/_rels/notesSlide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.xml" Type="http://schemas.openxmlformats.org/officeDocument/2006/relationships/slide"/>
</Relationships>

</file>

<file path=ppt/notesSlides/_rels/notesSlide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5.xml" Type="http://schemas.openxmlformats.org/officeDocument/2006/relationships/slide"/>
</Relationships>

</file>

<file path=ppt/notesSlides/_rels/notesSlide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6.xml" Type="http://schemas.openxmlformats.org/officeDocument/2006/relationships/slide"/>
</Relationships>

</file>

<file path=ppt/notesSlides/_rels/notesSlide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7.xml" Type="http://schemas.openxmlformats.org/officeDocument/2006/relationships/slide"/>
</Relationships>

</file>

<file path=ppt/notesSlides/_rels/notesSlide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8.xml" Type="http://schemas.openxmlformats.org/officeDocument/2006/relationships/slide"/>
</Relationships>

</file>

<file path=ppt/notesSlides/_rels/notesSlide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9.xml" Type="http://schemas.openxmlformats.org/officeDocument/2006/relationships/slide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ac8b850a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cac8b850a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c85c8c5ea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c85c8c5ea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c85c8c5ea1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b24d8b49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cb24d8b49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cb24d8b49d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b24d8b4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cb24d8b4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78e44902d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78e44902d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c78e44902d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78e44902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78e44902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c78e44902d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d775829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d775829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cd775829b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78e4490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78e4490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2c78e44902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b7f1727c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b7f1727c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cb7f1727cb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6e60a5e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c6e60a5e9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c6e60a5e91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acc77e12b_0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cacc77e12b_0_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cacc77e12b_0_10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b24d8b4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b24d8b4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b24d8b49d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2.jpg" Type="http://schemas.openxmlformats.org/officeDocument/2006/relationships/image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2.jpg" Type="http://schemas.openxmlformats.org/officeDocument/2006/relationships/image"/>
</Relationships>

</file>

<file path=ppt/slideLayouts/_rels/slideLayout1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13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14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15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16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17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18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19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0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21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22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23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11100" y="851525"/>
            <a:ext cx="85218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64025" y="2921175"/>
            <a:ext cx="85218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nvas Horizontaal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295300" y="721050"/>
            <a:ext cx="1524600" cy="20259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2236550" y="-3325"/>
            <a:ext cx="6005700" cy="50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er - Wi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1095450" y="1544275"/>
            <a:ext cx="6991200" cy="20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 1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311150" y="744537"/>
            <a:ext cx="8521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Titel presentatie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11150" y="2693987"/>
            <a:ext cx="8521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Subtitel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56323" y="4568875"/>
            <a:ext cx="66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100" y="723875"/>
            <a:ext cx="8521800" cy="20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10800" y="2654950"/>
            <a:ext cx="836040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al accent 1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338675" y="723700"/>
            <a:ext cx="54816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al accent 1 1">
  <p:cSld name="TITLE_AND_BODY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338675" y="723700"/>
            <a:ext cx="54816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al accent 1 1 1">
  <p:cSld name="TITLE_AND_BODY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338675" y="723700"/>
            <a:ext cx="54816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al Accent 1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54924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al Accent 1 1">
  <p:cSld name="TITLE_AND_TWO_COLUMNS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54924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al Accent 1 1 1">
  <p:cSld name="TITLE_AND_TWO_COLUMNS_2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54924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nvas verticaa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639025" y="1316075"/>
            <a:ext cx="7493100" cy="3210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45525" y="292275"/>
            <a:ext cx="62835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slideLayouts/slideLayout12.xml" Type="http://schemas.openxmlformats.org/officeDocument/2006/relationships/slideLayout"/>
<Relationship Id="rId13" Target="../theme/theme1.xml" Type="http://schemas.openxmlformats.org/officeDocument/2006/relationships/theme"/>
<Relationship Id="rId14" Target="../media/image1.jpg" Type="http://schemas.openxmlformats.org/officeDocument/2006/relationships/imag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_rels/slideMaster2.xml.rels><?xml version="1.0" encoding="UTF-8" standalone="no"?>
<Relationships xmlns="http://schemas.openxmlformats.org/package/2006/relationships">
<Relationship Id="rId1" Target="../slideLayouts/slideLayout13.xml" Type="http://schemas.openxmlformats.org/officeDocument/2006/relationships/slideLayout"/>
<Relationship Id="rId10" Target="../slideLayouts/slideLayout22.xml" Type="http://schemas.openxmlformats.org/officeDocument/2006/relationships/slideLayout"/>
<Relationship Id="rId11" Target="../slideLayouts/slideLayout23.xml" Type="http://schemas.openxmlformats.org/officeDocument/2006/relationships/slideLayout"/>
<Relationship Id="rId12" Target="../theme/theme2.xml" Type="http://schemas.openxmlformats.org/officeDocument/2006/relationships/theme"/>
<Relationship Id="rId2" Target="../slideLayouts/slideLayout14.xml" Type="http://schemas.openxmlformats.org/officeDocument/2006/relationships/slideLayout"/>
<Relationship Id="rId3" Target="../slideLayouts/slideLayout15.xml" Type="http://schemas.openxmlformats.org/officeDocument/2006/relationships/slideLayout"/>
<Relationship Id="rId4" Target="../slideLayouts/slideLayout16.xml" Type="http://schemas.openxmlformats.org/officeDocument/2006/relationships/slideLayout"/>
<Relationship Id="rId5" Target="../slideLayouts/slideLayout17.xml" Type="http://schemas.openxmlformats.org/officeDocument/2006/relationships/slideLayout"/>
<Relationship Id="rId6" Target="../slideLayouts/slideLayout18.xml" Type="http://schemas.openxmlformats.org/officeDocument/2006/relationships/slideLayout"/>
<Relationship Id="rId7" Target="../slideLayouts/slideLayout19.xml" Type="http://schemas.openxmlformats.org/officeDocument/2006/relationships/slideLayout"/>
<Relationship Id="rId8" Target="../slideLayouts/slideLayout20.xml" Type="http://schemas.openxmlformats.org/officeDocument/2006/relationships/slideLayout"/>
<Relationship Id="rId9" Target="../slideLayouts/slideLayout21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13.xml" Type="http://schemas.openxmlformats.org/officeDocument/2006/relationships/slideLayout"/>
<Relationship Id="rId2" Target="../notesSlides/notesSlide1.xml" Type="http://schemas.openxmlformats.org/officeDocument/2006/relationships/notesSlide"/>
<Relationship Id="rId3" Target="../media/image4.png" Type="http://schemas.openxmlformats.org/officeDocument/2006/relationships/image"/>
</Relationships>

</file>

<file path=ppt/slides/_rels/slide10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0.xml" Type="http://schemas.openxmlformats.org/officeDocument/2006/relationships/notesSlide"/>
<Relationship Id="rId3" Target="../media/image13.png" Type="http://schemas.openxmlformats.org/officeDocument/2006/relationships/image"/>
</Relationships>

</file>

<file path=ppt/slides/_rels/slide11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1.xml" Type="http://schemas.openxmlformats.org/officeDocument/2006/relationships/notesSlide"/>
</Relationships>

</file>

<file path=ppt/slides/_rels/slide12.xml.rels><?xml version="1.0" encoding="UTF-8" standalone="no"?>
<Relationships xmlns="http://schemas.openxmlformats.org/package/2006/relationships">
<Relationship Id="rId1" Target="../slideLayouts/slideLayout13.xml" Type="http://schemas.openxmlformats.org/officeDocument/2006/relationships/slideLayout"/>
<Relationship Id="rId2" Target="../notesSlides/notesSlide12.xml" Type="http://schemas.openxmlformats.org/officeDocument/2006/relationships/notesSlide"/>
<Relationship Id="rId3" Target="../media/image4.png" Type="http://schemas.openxmlformats.org/officeDocument/2006/relationships/image"/>
</Relationships>

</file>

<file path=ppt/slides/_rels/slide2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2.xml" Type="http://schemas.openxmlformats.org/officeDocument/2006/relationships/notesSlide"/>
</Relationships>

</file>

<file path=ppt/slides/_rels/slide3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3.xml" Type="http://schemas.openxmlformats.org/officeDocument/2006/relationships/notesSlide"/>
<Relationship Id="rId3" Target="../media/image5.png" Type="http://schemas.openxmlformats.org/officeDocument/2006/relationships/image"/>
</Relationships>

</file>

<file path=ppt/slides/_rels/slide4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4.xml" Type="http://schemas.openxmlformats.org/officeDocument/2006/relationships/notesSlide"/>
</Relationships>

</file>

<file path=ppt/slides/_rels/slide5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5.xml" Type="http://schemas.openxmlformats.org/officeDocument/2006/relationships/notesSlide"/>
<Relationship Id="rId3" Target="../media/image6.png" Type="http://schemas.openxmlformats.org/officeDocument/2006/relationships/image"/>
</Relationships>

</file>

<file path=ppt/slides/_rels/slide6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6.xml" Type="http://schemas.openxmlformats.org/officeDocument/2006/relationships/notesSlide"/>
<Relationship Id="rId3" Target="../media/image7.png" Type="http://schemas.openxmlformats.org/officeDocument/2006/relationships/image"/>
</Relationships>

</file>

<file path=ppt/slides/_rels/slide7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7.xml" Type="http://schemas.openxmlformats.org/officeDocument/2006/relationships/notesSlide"/>
<Relationship Id="rId3" Target="../media/image8.png" Type="http://schemas.openxmlformats.org/officeDocument/2006/relationships/image"/>
</Relationships>

</file>

<file path=ppt/slides/_rels/slide8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8.xml" Type="http://schemas.openxmlformats.org/officeDocument/2006/relationships/notesSlide"/>
</Relationships>

</file>

<file path=ppt/slides/_rels/slide9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9.xml" Type="http://schemas.openxmlformats.org/officeDocument/2006/relationships/notesSlide"/>
<Relationship Id="rId3" Target="../media/image9.png" Type="http://schemas.openxmlformats.org/officeDocument/2006/relationships/image"/>
<Relationship Id="rId4" Target="../media/image10.png" Type="http://schemas.openxmlformats.org/officeDocument/2006/relationships/image"/>
<Relationship Id="rId5" Target="../media/image11.png" Type="http://schemas.openxmlformats.org/officeDocument/2006/relationships/image"/>
<Relationship Id="rId6" Target="../media/image12.png" Type="http://schemas.openxmlformats.org/officeDocument/2006/relationships/image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 descr="Afbeelding met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029"/>
            <a:ext cx="9144006" cy="518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0" y="2121627"/>
            <a:ext cx="91440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E4475"/>
                </a:solidFill>
              </a:rPr>
              <a:t>Voormalig</a:t>
            </a:r>
            <a:r>
              <a:rPr lang="en-US" sz="2700" b="1" dirty="0">
                <a:solidFill>
                  <a:srgbClr val="0E4475"/>
                </a:solidFill>
              </a:rPr>
              <a:t> </a:t>
            </a:r>
            <a:r>
              <a:rPr lang="en-US" sz="2700" b="1" dirty="0" err="1">
                <a:solidFill>
                  <a:srgbClr val="0E4475"/>
                </a:solidFill>
              </a:rPr>
              <a:t>niet-beroepsactieven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>
                <a:solidFill>
                  <a:srgbClr val="3089CB"/>
                </a:solidFill>
              </a:rPr>
              <a:t>Wim </a:t>
            </a:r>
            <a:r>
              <a:rPr lang="en-US" sz="2400" b="1" dirty="0" err="1">
                <a:solidFill>
                  <a:srgbClr val="3089CB"/>
                </a:solidFill>
              </a:rPr>
              <a:t>Herremans</a:t>
            </a:r>
            <a:endParaRPr sz="11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089CB"/>
                </a:solidFill>
              </a:rPr>
              <a:t>VDAB</a:t>
            </a:r>
            <a:endParaRPr sz="1800" b="0" i="0" u="none" strike="noStrike" cap="none" dirty="0">
              <a:solidFill>
                <a:srgbClr val="3089C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‘Kans op werk’</a:t>
            </a:r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63" name="Google Shape;263;p35"/>
          <p:cNvSpPr txBox="1"/>
          <p:nvPr/>
        </p:nvSpPr>
        <p:spPr>
          <a:xfrm>
            <a:off x="2205425" y="4687375"/>
            <a:ext cx="3902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Bron: VDAB - 31 maart 2024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5"/>
          <p:cNvSpPr/>
          <p:nvPr/>
        </p:nvSpPr>
        <p:spPr>
          <a:xfrm>
            <a:off x="2205425" y="91300"/>
            <a:ext cx="6795600" cy="31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Klantenprofiel wijzigt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5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425" y="556300"/>
            <a:ext cx="6498043" cy="39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Conclusie</a:t>
            </a:r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73" name="Google Shape;273;p36"/>
          <p:cNvSpPr txBox="1"/>
          <p:nvPr/>
        </p:nvSpPr>
        <p:spPr>
          <a:xfrm>
            <a:off x="2049075" y="508375"/>
            <a:ext cx="70359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Forse toename  voormalig niet-beroepsactieven ingeschreven bij VDAB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wz met een leefloon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wz met een ziekte-uitkering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wz met een IVT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vrij / verplicht ingeschreven wz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2049075" y="2055350"/>
            <a:ext cx="6979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 Klantenprofiel wijzigt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Geen werkloosheidsuitkering (</a:t>
            </a:r>
            <a:r>
              <a:rPr lang="en-US" sz="16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~rechten en plichten</a:t>
            </a: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Grotere diversiteit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Grotere afstand tot de arbeidsmarkt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lang="en-US" sz="16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ook niet altijd op zoek naar werk</a:t>
            </a: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7" descr="Afbeelding met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029"/>
            <a:ext cx="9144006" cy="518556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/>
          <p:nvPr/>
        </p:nvSpPr>
        <p:spPr>
          <a:xfrm>
            <a:off x="0" y="2121627"/>
            <a:ext cx="91440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E4475"/>
                </a:solidFill>
              </a:rPr>
              <a:t>Bedankt!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3089C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Overzicht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2211575" y="723700"/>
            <a:ext cx="6147300" cy="3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Inleiding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Evoluties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Profiel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Conclusie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156325" y="723700"/>
            <a:ext cx="16575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Werkzoekenden zonder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werk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(WZW)</a:t>
            </a: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600" y="685799"/>
            <a:ext cx="5822231" cy="38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2205425" y="4687375"/>
            <a:ext cx="3902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Bron: VDAB - WZW 31 maart 2024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2205425" y="91300"/>
            <a:ext cx="6795600" cy="31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Hoe ziet de klantenpopulatie van VDAB er vandaag uit?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>
            <a:off x="2205425" y="2772400"/>
            <a:ext cx="4926600" cy="43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4. Vrij* ingeschreven werkzoekenden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156325" y="723700"/>
            <a:ext cx="16575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Voormalig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niet-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beroepsactieven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(NBA)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2205425" y="723700"/>
            <a:ext cx="4926600" cy="43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1. Werkzoekenden met een leefloon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2205425" y="1400013"/>
            <a:ext cx="4926600" cy="43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2. Werkzoekenden met een ziekte-uitkering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2205425" y="2046213"/>
            <a:ext cx="4926600" cy="43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3. Werkzoekenden met een inkomensvervangende tegemoetkoming (IVT)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7132025" y="2875979"/>
            <a:ext cx="1118700" cy="236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52.330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9"/>
          <p:cNvSpPr/>
          <p:nvPr/>
        </p:nvSpPr>
        <p:spPr>
          <a:xfrm>
            <a:off x="7132025" y="844041"/>
            <a:ext cx="1118700" cy="236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30.294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7132025" y="2145520"/>
            <a:ext cx="1118700" cy="236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1.198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7132025" y="1499309"/>
            <a:ext cx="1118700" cy="236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10.263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7132025" y="3498586"/>
            <a:ext cx="1118700" cy="236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94.085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2205425" y="3395975"/>
            <a:ext cx="4926600" cy="43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Totaal voormalig niet-beroepsactieven (NBA)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2205425" y="4582725"/>
            <a:ext cx="3902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Bron: VDAB - Voormalig NBA 31 maart 2024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2205425" y="91300"/>
            <a:ext cx="6795600" cy="31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Wie zijn de voormalig niet-beroepsactieven bij VDAB?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/>
          <p:nvPr/>
        </p:nvSpPr>
        <p:spPr>
          <a:xfrm rot="-763">
            <a:off x="5547125" y="4114875"/>
            <a:ext cx="2703600" cy="3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44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—&gt; waaronder ook ‘herintreders’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Evoluties</a:t>
            </a: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2205425" y="4687375"/>
            <a:ext cx="3902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Bron: VDAB - WZW met woonplaats Vlaanderen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0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425" y="654975"/>
            <a:ext cx="6212574" cy="38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/>
          <p:nvPr/>
        </p:nvSpPr>
        <p:spPr>
          <a:xfrm>
            <a:off x="2205425" y="91300"/>
            <a:ext cx="6795600" cy="31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Forse toename voormalig niet-beroepsactieven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Evoluties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2205425" y="4687375"/>
            <a:ext cx="3902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Bron: VDAB - WZW met woonplaats Vlaanderen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1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425" y="685800"/>
            <a:ext cx="6392433" cy="395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/>
          <p:nvPr/>
        </p:nvSpPr>
        <p:spPr>
          <a:xfrm>
            <a:off x="2205425" y="91300"/>
            <a:ext cx="6795600" cy="31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Forse toename voormalig niet-beroepsactieven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Evoluties</a:t>
            </a: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1" name="Google Shape;211;p32"/>
          <p:cNvSpPr txBox="1"/>
          <p:nvPr/>
        </p:nvSpPr>
        <p:spPr>
          <a:xfrm>
            <a:off x="2205425" y="4687375"/>
            <a:ext cx="3902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Bron: VDAB - Voormalig NBA met woonplaats Vlaanderen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2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425" y="685800"/>
            <a:ext cx="6186888" cy="38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/>
          <p:nvPr/>
        </p:nvSpPr>
        <p:spPr>
          <a:xfrm>
            <a:off x="2205425" y="91300"/>
            <a:ext cx="6795600" cy="31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Forse toename voormalig niet-beroepsactieven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Evoluties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cxnSp>
        <p:nvCxnSpPr>
          <p:cNvPr id="221" name="Google Shape;221;p33"/>
          <p:cNvCxnSpPr/>
          <p:nvPr/>
        </p:nvCxnSpPr>
        <p:spPr>
          <a:xfrm>
            <a:off x="2387206" y="3165234"/>
            <a:ext cx="6613800" cy="6600"/>
          </a:xfrm>
          <a:prstGeom prst="straightConnector1">
            <a:avLst/>
          </a:prstGeom>
          <a:noFill/>
          <a:ln w="9525" cap="flat" cmpd="sng">
            <a:solidFill>
              <a:srgbClr val="0044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3"/>
          <p:cNvCxnSpPr/>
          <p:nvPr/>
        </p:nvCxnSpPr>
        <p:spPr>
          <a:xfrm>
            <a:off x="2695711" y="2902228"/>
            <a:ext cx="0" cy="267900"/>
          </a:xfrm>
          <a:prstGeom prst="straightConnector1">
            <a:avLst/>
          </a:prstGeom>
          <a:noFill/>
          <a:ln w="9525" cap="flat" cmpd="sng">
            <a:solidFill>
              <a:srgbClr val="0044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33"/>
          <p:cNvCxnSpPr/>
          <p:nvPr/>
        </p:nvCxnSpPr>
        <p:spPr>
          <a:xfrm>
            <a:off x="3345155" y="3165234"/>
            <a:ext cx="0" cy="267900"/>
          </a:xfrm>
          <a:prstGeom prst="straightConnector1">
            <a:avLst/>
          </a:prstGeom>
          <a:noFill/>
          <a:ln w="9525" cap="flat" cmpd="sng">
            <a:solidFill>
              <a:srgbClr val="0044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33"/>
          <p:cNvCxnSpPr/>
          <p:nvPr/>
        </p:nvCxnSpPr>
        <p:spPr>
          <a:xfrm>
            <a:off x="5026522" y="2902228"/>
            <a:ext cx="0" cy="267900"/>
          </a:xfrm>
          <a:prstGeom prst="straightConnector1">
            <a:avLst/>
          </a:prstGeom>
          <a:noFill/>
          <a:ln w="9525" cap="flat" cmpd="sng">
            <a:solidFill>
              <a:srgbClr val="0044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33"/>
          <p:cNvCxnSpPr/>
          <p:nvPr/>
        </p:nvCxnSpPr>
        <p:spPr>
          <a:xfrm>
            <a:off x="6205980" y="3165234"/>
            <a:ext cx="0" cy="267900"/>
          </a:xfrm>
          <a:prstGeom prst="straightConnector1">
            <a:avLst/>
          </a:prstGeom>
          <a:noFill/>
          <a:ln w="9525" cap="flat" cmpd="sng">
            <a:solidFill>
              <a:srgbClr val="0044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3"/>
          <p:cNvCxnSpPr/>
          <p:nvPr/>
        </p:nvCxnSpPr>
        <p:spPr>
          <a:xfrm>
            <a:off x="8162426" y="2902228"/>
            <a:ext cx="0" cy="267900"/>
          </a:xfrm>
          <a:prstGeom prst="straightConnector1">
            <a:avLst/>
          </a:prstGeom>
          <a:noFill/>
          <a:ln w="9525" cap="flat" cmpd="sng">
            <a:solidFill>
              <a:srgbClr val="0044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33"/>
          <p:cNvSpPr/>
          <p:nvPr/>
        </p:nvSpPr>
        <p:spPr>
          <a:xfrm>
            <a:off x="2387200" y="2235325"/>
            <a:ext cx="1249500" cy="64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Instroom Oekraïners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2131389" y="3112515"/>
            <a:ext cx="1128600" cy="30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feb‘22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7598104" y="3112515"/>
            <a:ext cx="1128600" cy="30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(2024?)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5641695" y="2882294"/>
            <a:ext cx="1128600" cy="30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mei’23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4472051" y="3112504"/>
            <a:ext cx="1128600" cy="30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jan’23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2780832" y="2902228"/>
            <a:ext cx="1128600" cy="30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maa‘22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2720369" y="3424633"/>
            <a:ext cx="1249500" cy="63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Inburgeraars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4401761" y="2239522"/>
            <a:ext cx="1249500" cy="63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Sociale huurders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5581244" y="3420437"/>
            <a:ext cx="1249500" cy="64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Tijdelijk ontheemden Oekraïne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7537555" y="2235325"/>
            <a:ext cx="1291500" cy="64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Leefloon-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gerechtigden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2387200" y="4408000"/>
            <a:ext cx="6613800" cy="26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Samenwerkingsovereenkomsten met lokale besturen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2387200" y="4786000"/>
            <a:ext cx="6613800" cy="26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Raamovereenkomst met RIZIV en ziekenfondsen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2205425" y="797375"/>
            <a:ext cx="1963332" cy="949428"/>
          </a:xfrm>
          <a:prstGeom prst="cloud">
            <a:avLst/>
          </a:prstGeom>
          <a:noFill/>
          <a:ln w="9525" cap="flat" cmpd="sng">
            <a:solidFill>
              <a:srgbClr val="3089C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Structurele arbeidsmarkt-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krapte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6850775" y="797375"/>
            <a:ext cx="1963332" cy="949428"/>
          </a:xfrm>
          <a:prstGeom prst="cloud">
            <a:avLst/>
          </a:prstGeom>
          <a:noFill/>
          <a:ln w="9525" cap="flat" cmpd="sng">
            <a:solidFill>
              <a:srgbClr val="3089C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Doelstelling 80% werkzaamheid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4528100" y="797375"/>
            <a:ext cx="1963332" cy="949428"/>
          </a:xfrm>
          <a:prstGeom prst="cloud">
            <a:avLst/>
          </a:prstGeom>
          <a:noFill/>
          <a:ln w="9525" cap="flat" cmpd="sng">
            <a:solidFill>
              <a:srgbClr val="3089C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Historisch lage werkloosheids-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graad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2205425" y="91300"/>
            <a:ext cx="6795600" cy="31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Hoe kunnen we deze toename verklaren?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Profiel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50" name="Google Shape;250;p34"/>
          <p:cNvSpPr txBox="1"/>
          <p:nvPr/>
        </p:nvSpPr>
        <p:spPr>
          <a:xfrm>
            <a:off x="2205425" y="4687375"/>
            <a:ext cx="3902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Bron: VDAB - 31 maart 2024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4"/>
          <p:cNvSpPr/>
          <p:nvPr/>
        </p:nvSpPr>
        <p:spPr>
          <a:xfrm>
            <a:off x="2205425" y="91300"/>
            <a:ext cx="6795600" cy="31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089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Klantenprofiel wijzigt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4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025" y="556300"/>
            <a:ext cx="3198820" cy="198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 title="Diagra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0245" y="556300"/>
            <a:ext cx="3198820" cy="198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 title="Diagra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5575" y="2694175"/>
            <a:ext cx="2965733" cy="18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 title="Diagram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3708" y="2694175"/>
            <a:ext cx="2965733" cy="18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DAB 2019">
  <a:themeElements>
    <a:clrScheme name="Simple Light">
      <a:dk1>
        <a:srgbClr val="000000"/>
      </a:dk1>
      <a:lt1>
        <a:srgbClr val="FFFFFF"/>
      </a:lt1>
      <a:dk2>
        <a:srgbClr val="294376"/>
      </a:dk2>
      <a:lt2>
        <a:srgbClr val="ECEBDC"/>
      </a:lt2>
      <a:accent1>
        <a:srgbClr val="3E89CA"/>
      </a:accent1>
      <a:accent2>
        <a:srgbClr val="DD9345"/>
      </a:accent2>
      <a:accent3>
        <a:srgbClr val="DCE070"/>
      </a:accent3>
      <a:accent4>
        <a:srgbClr val="798E58"/>
      </a:accent4>
      <a:accent5>
        <a:srgbClr val="FFED00"/>
      </a:accent5>
      <a:accent6>
        <a:srgbClr val="E4B0B3"/>
      </a:accent6>
      <a:hlink>
        <a:srgbClr val="5442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/>
  <PresentationFormat>Diavoorstelling (16:9)</PresentationFormat>
  <Paragraphs>98</Paragraphs>
  <Slides>12</Slides>
  <Notes>12</Notes>
  <HiddenSlides>0</HiddenSlides>
  <MMClips>0</MMClips>
  <ScaleCrop>false</ScaleCrop>
  <HeadingPairs>
    <vt:vector baseType="variant" size="6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baseType="lpstr" size="17">
      <vt:lpstr>Arial</vt:lpstr>
      <vt:lpstr>Calibri</vt:lpstr>
      <vt:lpstr>Play</vt:lpstr>
      <vt:lpstr>VDAB 2019</vt:lpstr>
      <vt:lpstr>Kantoorthema</vt:lpstr>
      <vt:lpstr>PowerPoint-presentatie</vt:lpstr>
      <vt:lpstr>Overzicht</vt:lpstr>
      <vt:lpstr>Werkzoekenden zonder werk (WZW)</vt:lpstr>
      <vt:lpstr>Voormalig  niet- beroepsactieven (NBA)</vt:lpstr>
      <vt:lpstr>Evoluties</vt:lpstr>
      <vt:lpstr>Evoluties</vt:lpstr>
      <vt:lpstr>Evoluties</vt:lpstr>
      <vt:lpstr>Evoluties</vt:lpstr>
      <vt:lpstr>Profiel</vt:lpstr>
      <vt:lpstr>‘Kans op werk’</vt:lpstr>
      <vt:lpstr>Conclusie</vt:lpstr>
      <vt:lpstr>PowerPoint-presentatie</vt:lpstr>
    </vt:vector>
  </TitlesOfParts>
  <LinksUpToDate>false</LinksUpToDate>
  <SharedDoc>false</SharedDoc>
  <HyperlinksChanged>false</HyperlinksChanged>
  <AppVersion>16.0000</AppVersion>
  <Company/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